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78" r:id="rId9"/>
    <p:sldId id="261" r:id="rId10"/>
    <p:sldId id="270" r:id="rId11"/>
    <p:sldId id="277" r:id="rId12"/>
    <p:sldId id="276" r:id="rId13"/>
    <p:sldId id="275" r:id="rId14"/>
    <p:sldId id="274" r:id="rId1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94" d="100"/>
          <a:sy n="94" d="100"/>
        </p:scale>
        <p:origin x="104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 Pavely" userId="dbadceaecc0ef6e9" providerId="LiveId" clId="{0E6A187D-E24F-4397-A47A-2F6E6DA2E5C6}"/>
    <pc:docChg chg="custSel modSld">
      <pc:chgData name="Clair Pavely" userId="dbadceaecc0ef6e9" providerId="LiveId" clId="{0E6A187D-E24F-4397-A47A-2F6E6DA2E5C6}" dt="2026-07-02T12:16:46.614" v="202" actId="20577"/>
      <pc:docMkLst>
        <pc:docMk/>
      </pc:docMkLst>
      <pc:sldChg chg="modSp mod">
        <pc:chgData name="Clair Pavely" userId="dbadceaecc0ef6e9" providerId="LiveId" clId="{0E6A187D-E24F-4397-A47A-2F6E6DA2E5C6}" dt="2026-07-02T12:16:46.614" v="202" actId="20577"/>
        <pc:sldMkLst>
          <pc:docMk/>
          <pc:sldMk cId="3356791903" sldId="260"/>
        </pc:sldMkLst>
        <pc:graphicFrameChg chg="modGraphic">
          <ac:chgData name="Clair Pavely" userId="dbadceaecc0ef6e9" providerId="LiveId" clId="{0E6A187D-E24F-4397-A47A-2F6E6DA2E5C6}" dt="2026-07-02T12:16:46.614" v="202" actId="20577"/>
          <ac:graphicFrameMkLst>
            <pc:docMk/>
            <pc:sldMk cId="3356791903" sldId="260"/>
            <ac:graphicFrameMk id="5" creationId="{5A182FA8-E1AB-D63D-6ECD-2D907EE595F6}"/>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7/2/2026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956334859"/>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50% of children cleft being able to swim over 25 </a:t>
                      </a:r>
                      <a:r>
                        <a:rPr lang="en-US" sz="700" dirty="0" err="1">
                          <a:latin typeface="Calibri" panose="020F0502020204030204" pitchFamily="34" charset="0"/>
                          <a:cs typeface="Calibri" panose="020F0502020204030204" pitchFamily="34" charset="0"/>
                        </a:rPr>
                        <a:t>metres</a:t>
                      </a:r>
                      <a:r>
                        <a:rPr lang="en-US" sz="700" dirty="0">
                          <a:latin typeface="Calibri" panose="020F0502020204030204" pitchFamily="34" charset="0"/>
                          <a:cs typeface="Calibri" panose="020F0502020204030204" pitchFamily="34" charset="0"/>
                        </a:rPr>
                        <a:t> or more. Certificates from swimming to prove this given out in assembly. Data collected by swimming teachers.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Children did not take up the top up swimming given in the summer term. Timings slot after school meant some parents were unable to take their children.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Swimming data shows 50% used a range of strokes effectively. Data kept by swimming teacher shows this.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Staff at </a:t>
                      </a:r>
                      <a:r>
                        <a:rPr lang="en-US" sz="700" dirty="0" err="1">
                          <a:latin typeface="Calibri" panose="020F0502020204030204" pitchFamily="34" charset="0"/>
                          <a:cs typeface="Calibri" panose="020F0502020204030204" pitchFamily="34" charset="0"/>
                        </a:rPr>
                        <a:t>Spiceball</a:t>
                      </a:r>
                      <a:r>
                        <a:rPr lang="en-US" sz="700" dirty="0">
                          <a:latin typeface="Calibri" panose="020F0502020204030204" pitchFamily="34" charset="0"/>
                          <a:cs typeface="Calibri" panose="020F0502020204030204" pitchFamily="34" charset="0"/>
                        </a:rPr>
                        <a:t> currently have different levels of training to others meaning some sessions are of higher quality then others. Feedback from observations made by staff attending the swimming sessions.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40% Swimming data.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Staff at </a:t>
                      </a:r>
                      <a:r>
                        <a:rPr kumimoji="0" lang="en-US" sz="700" b="0" i="0" u="none" strike="noStrike" kern="1200" cap="none" spc="0" normalizeH="0" baseline="0" noProof="0" dirty="0" err="1">
                          <a:ln>
                            <a:noFill/>
                          </a:ln>
                          <a:solidFill>
                            <a:prstClr val="black"/>
                          </a:solidFill>
                          <a:effectLst/>
                          <a:uLnTx/>
                          <a:uFillTx/>
                          <a:latin typeface="Calibri" panose="020F0502020204030204" pitchFamily="34" charset="0"/>
                          <a:ea typeface="+mn-ea"/>
                          <a:cs typeface="Calibri" panose="020F0502020204030204" pitchFamily="34" charset="0"/>
                        </a:rPr>
                        <a:t>Spiceball</a:t>
                      </a:r>
                      <a:r>
                        <a:rPr kumimoji="0" lang="en-US" sz="7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currently have different levels of training to others meaning some sessions are of higher quality then others. Feedback from observations made by staff attending the swimming sessions.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96387872"/>
              </p:ext>
            </p:extLst>
          </p:nvPr>
        </p:nvGraphicFramePr>
        <p:xfrm>
          <a:off x="101600" y="503710"/>
          <a:ext cx="5960534" cy="3901440"/>
        </p:xfrm>
        <a:graphic>
          <a:graphicData uri="http://schemas.openxmlformats.org/drawingml/2006/table">
            <a:tbl>
              <a:tblPr firstRow="1" bandRow="1">
                <a:tableStyleId>{5C22544A-7EE6-4342-B048-85BDC9FD1C3A}</a:tableStyleId>
              </a:tblPr>
              <a:tblGrid>
                <a:gridCol w="1845230">
                  <a:extLst>
                    <a:ext uri="{9D8B030D-6E8A-4147-A177-3AD203B41FA5}">
                      <a16:colId xmlns:a16="http://schemas.microsoft.com/office/drawing/2014/main" val="1397519339"/>
                    </a:ext>
                  </a:extLst>
                </a:gridCol>
                <a:gridCol w="2166743">
                  <a:extLst>
                    <a:ext uri="{9D8B030D-6E8A-4147-A177-3AD203B41FA5}">
                      <a16:colId xmlns:a16="http://schemas.microsoft.com/office/drawing/2014/main" val="279180329"/>
                    </a:ext>
                  </a:extLst>
                </a:gridCol>
                <a:gridCol w="1948561">
                  <a:extLst>
                    <a:ext uri="{9D8B030D-6E8A-4147-A177-3AD203B41FA5}">
                      <a16:colId xmlns:a16="http://schemas.microsoft.com/office/drawing/2014/main" val="1532179531"/>
                    </a:ext>
                  </a:extLst>
                </a:gridCol>
              </a:tblGrid>
              <a:tr h="286085">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8790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1. </a:t>
                      </a:r>
                      <a:r>
                        <a:rPr lang="en-US" sz="8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a:lnSpc>
                          <a:spcPct val="97000"/>
                        </a:lnSpc>
                        <a:spcBef>
                          <a:spcPts val="90"/>
                        </a:spcBef>
                        <a:buNone/>
                      </a:pPr>
                      <a:r>
                        <a:rPr lang="en-US" sz="800" i="1" dirty="0">
                          <a:effectLst/>
                          <a:latin typeface="Calibri" panose="020F0502020204030204" pitchFamily="34" charset="0"/>
                          <a:ea typeface="Calibri" panose="020F0502020204030204" pitchFamily="34" charset="0"/>
                        </a:rPr>
                        <a:t>New teaching staff trained by qualified P.E teacher within the school partnership to teach high quality P.E lessons. </a:t>
                      </a:r>
                    </a:p>
                    <a:p>
                      <a:pPr marL="50800">
                        <a:lnSpc>
                          <a:spcPct val="97000"/>
                        </a:lnSpc>
                        <a:spcBef>
                          <a:spcPts val="90"/>
                        </a:spcBef>
                        <a:buNone/>
                      </a:pPr>
                      <a:r>
                        <a:rPr lang="en-US" sz="800" i="1" dirty="0">
                          <a:effectLst/>
                          <a:latin typeface="Calibri" panose="020F0502020204030204" pitchFamily="34" charset="0"/>
                          <a:ea typeface="Calibri" panose="020F0502020204030204" pitchFamily="34" charset="0"/>
                        </a:rPr>
                        <a:t>Teaching staff report a greater knowledge and understanding of the curriculum/ scheme, resulting in improved percentages of pupil attainment in P.E. </a:t>
                      </a:r>
                    </a:p>
                    <a:p>
                      <a:pPr marL="50800">
                        <a:lnSpc>
                          <a:spcPct val="97000"/>
                        </a:lnSpc>
                        <a:spcBef>
                          <a:spcPts val="90"/>
                        </a:spcBef>
                        <a:buNone/>
                      </a:pPr>
                      <a:r>
                        <a:rPr lang="en-US" sz="800" i="1" dirty="0">
                          <a:effectLst/>
                          <a:latin typeface="Calibri" panose="020F0502020204030204" pitchFamily="34" charset="0"/>
                          <a:ea typeface="Calibri" panose="020F0502020204030204" pitchFamily="34" charset="0"/>
                        </a:rPr>
                        <a:t>Lesson observations and staff feedback evaluation forms. </a:t>
                      </a:r>
                      <a:endParaRPr lang="en-GB" sz="800" dirty="0">
                        <a:effectLst/>
                        <a:latin typeface="Calibri" panose="020F0502020204030204" pitchFamily="34" charset="0"/>
                        <a:ea typeface="Calibri" panose="020F0502020204030204" pitchFamily="34" charset="0"/>
                      </a:endParaRPr>
                    </a:p>
                    <a:p>
                      <a:r>
                        <a:rPr lang="en-US" sz="800" dirty="0">
                          <a:latin typeface="Calibri" panose="020F0502020204030204" pitchFamily="34" charset="0"/>
                          <a:cs typeface="Calibri" panose="020F0502020204030204" pitchFamily="34" charset="0"/>
                        </a:rPr>
                        <a:t>Training from qualified coach on how to use the new wall bars so they can be used in lessons.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800" dirty="0">
                          <a:latin typeface="Calibri" panose="020F0502020204030204" pitchFamily="34" charset="0"/>
                          <a:cs typeface="Calibri" panose="020F0502020204030204" pitchFamily="34" charset="0"/>
                        </a:rPr>
                        <a:t>Not all staff engaged in the RAG rating of subject knowledge in order that CPD could be targeted specifically in those areas for development. </a:t>
                      </a:r>
                    </a:p>
                    <a:p>
                      <a:endParaRPr lang="en-US" sz="800" dirty="0">
                        <a:latin typeface="Calibri" panose="020F0502020204030204" pitchFamily="34" charset="0"/>
                        <a:cs typeface="Calibri" panose="020F0502020204030204" pitchFamily="34" charset="0"/>
                      </a:endParaRPr>
                    </a:p>
                    <a:p>
                      <a:r>
                        <a:rPr lang="en-US" sz="800" dirty="0">
                          <a:latin typeface="Calibri" panose="020F0502020204030204" pitchFamily="34" charset="0"/>
                          <a:cs typeface="Calibri" panose="020F0502020204030204" pitchFamily="34" charset="0"/>
                        </a:rPr>
                        <a:t>Wall bars are not always used when teaching gymnastics.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68790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2. </a:t>
                      </a:r>
                      <a:r>
                        <a:rPr lang="en-US" sz="8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a:lnSpc>
                          <a:spcPct val="97000"/>
                        </a:lnSpc>
                        <a:spcBef>
                          <a:spcPts val="90"/>
                        </a:spcBef>
                        <a:buNone/>
                      </a:pPr>
                      <a:r>
                        <a:rPr lang="en-US" sz="800" i="1" dirty="0">
                          <a:effectLst/>
                          <a:latin typeface="Calibri" panose="020F0502020204030204" pitchFamily="34" charset="0"/>
                          <a:ea typeface="Calibri" panose="020F0502020204030204" pitchFamily="34" charset="0"/>
                        </a:rPr>
                        <a:t>P.E book shows a class from each year group taking part in a competition with other schools in our partnership. Pupil voice shows children engaging positively in the competitions.. All children have been observed participated for longer in class P.E lessons  as they now have the correct equipment to engage and challenge them. All children have access to their own equipment and do not need to share resources. </a:t>
                      </a:r>
                    </a:p>
                    <a:p>
                      <a:pPr marL="50800">
                        <a:lnSpc>
                          <a:spcPct val="97000"/>
                        </a:lnSpc>
                        <a:spcBef>
                          <a:spcPts val="90"/>
                        </a:spcBef>
                        <a:buNone/>
                      </a:pPr>
                      <a:endParaRPr lang="en-US" sz="800" i="1" dirty="0">
                        <a:effectLst/>
                        <a:latin typeface="Calibri" panose="020F0502020204030204" pitchFamily="34" charset="0"/>
                        <a:ea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800" dirty="0">
                          <a:latin typeface="Calibri" panose="020F0502020204030204" pitchFamily="34" charset="0"/>
                          <a:cs typeface="Calibri" panose="020F0502020204030204" pitchFamily="34" charset="0"/>
                        </a:rPr>
                        <a:t>More target needs to be placed on SEN and disadvantaged pupils to ensure they have the same opportunities as other children who can afford to attend clubs outside of school.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859466793"/>
              </p:ext>
            </p:extLst>
          </p:nvPr>
        </p:nvGraphicFramePr>
        <p:xfrm>
          <a:off x="304799" y="633397"/>
          <a:ext cx="5530128" cy="3681222"/>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86440">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19660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a:lnSpc>
                          <a:spcPct val="97000"/>
                        </a:lnSpc>
                        <a:spcBef>
                          <a:spcPts val="90"/>
                        </a:spcBef>
                        <a:buNone/>
                      </a:pPr>
                      <a:r>
                        <a:rPr lang="en-US" sz="800" i="1" dirty="0">
                          <a:effectLst/>
                          <a:latin typeface="Calibri" panose="020F0502020204030204" pitchFamily="34" charset="0"/>
                          <a:ea typeface="Calibri" panose="020F0502020204030204" pitchFamily="34" charset="0"/>
                        </a:rPr>
                        <a:t>New exciting play equipment purchased alongside EYFS lead. Observations show children more engaged in physical activity. Level of attainment in physical activity increased in EYFS. School development plan.</a:t>
                      </a:r>
                      <a:endParaRPr lang="en-GB" sz="800" dirty="0">
                        <a:effectLst/>
                        <a:latin typeface="Calibri" panose="020F0502020204030204" pitchFamily="34" charset="0"/>
                        <a:ea typeface="Calibri" panose="020F0502020204030204" pitchFamily="34" charset="0"/>
                      </a:endParaRPr>
                    </a:p>
                    <a:p>
                      <a:pPr>
                        <a:buNone/>
                      </a:pPr>
                      <a:r>
                        <a:rPr lang="en-US" sz="800" dirty="0">
                          <a:effectLst/>
                          <a:latin typeface="Calibri" panose="020F0502020204030204" pitchFamily="34" charset="0"/>
                          <a:ea typeface="Calibri" panose="020F0502020204030204" pitchFamily="34" charset="0"/>
                        </a:rPr>
                        <a:t> </a:t>
                      </a:r>
                      <a:endParaRPr lang="en-GB" sz="800" dirty="0">
                        <a:effectLst/>
                        <a:latin typeface="Calibri" panose="020F0502020204030204" pitchFamily="34" charset="0"/>
                        <a:ea typeface="Calibri" panose="020F0502020204030204" pitchFamily="34" charset="0"/>
                      </a:endParaRPr>
                    </a:p>
                    <a:p>
                      <a:pPr>
                        <a:buNone/>
                      </a:pPr>
                      <a:r>
                        <a:rPr lang="en-US" sz="800" dirty="0">
                          <a:effectLst/>
                          <a:latin typeface="Calibri" panose="020F0502020204030204" pitchFamily="34" charset="0"/>
                          <a:ea typeface="Calibri" panose="020F0502020204030204" pitchFamily="34" charset="0"/>
                        </a:rPr>
                        <a:t> </a:t>
                      </a:r>
                      <a:endParaRPr lang="en-GB" sz="800" dirty="0">
                        <a:effectLst/>
                        <a:latin typeface="Calibri" panose="020F0502020204030204" pitchFamily="34" charset="0"/>
                        <a:ea typeface="Calibri" panose="020F0502020204030204" pitchFamily="34" charset="0"/>
                      </a:endParaRPr>
                    </a:p>
                    <a:p>
                      <a:pPr>
                        <a:buNone/>
                      </a:pPr>
                      <a:r>
                        <a:rPr lang="en-US" sz="800" i="1" dirty="0">
                          <a:effectLst/>
                          <a:latin typeface="Calibri" panose="020F0502020204030204" pitchFamily="34" charset="0"/>
                          <a:ea typeface="Calibri" panose="020F0502020204030204" pitchFamily="34" charset="0"/>
                        </a:rPr>
                        <a:t> </a:t>
                      </a:r>
                      <a:endParaRPr lang="en-GB" sz="800" dirty="0">
                        <a:effectLst/>
                        <a:latin typeface="Calibri" panose="020F0502020204030204" pitchFamily="34" charset="0"/>
                        <a:ea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Children need to develop their sticky knowledge in the subject of P.E so they can talk about previous learning and skills they need to bring to their new learning.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76130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marR="0" lvl="0" indent="0" algn="l" defTabSz="575981" rtl="0" eaLnBrk="1" fontAlgn="auto" latinLnBrk="0" hangingPunct="1">
                        <a:lnSpc>
                          <a:spcPct val="97000"/>
                        </a:lnSpc>
                        <a:spcBef>
                          <a:spcPts val="90"/>
                        </a:spcBef>
                        <a:spcAft>
                          <a:spcPts val="0"/>
                        </a:spcAft>
                        <a:buClrTx/>
                        <a:buSzTx/>
                        <a:buFontTx/>
                        <a:buNone/>
                        <a:tabLst/>
                        <a:defRPr/>
                      </a:pPr>
                      <a:r>
                        <a:rPr kumimoji="0" lang="en-US" sz="800" b="0" i="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A greater variety of after-school clubs are offered to pupils across key stage 1 and 2. </a:t>
                      </a:r>
                      <a:endParaRPr kumimoji="0" lang="en-GB" sz="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a:p>
                      <a:pPr marL="50800" marR="0" lvl="0" indent="0" algn="l" defTabSz="575981" rtl="0" eaLnBrk="1" fontAlgn="auto" latinLnBrk="0" hangingPunct="1">
                        <a:lnSpc>
                          <a:spcPct val="97000"/>
                        </a:lnSpc>
                        <a:spcBef>
                          <a:spcPts val="90"/>
                        </a:spcBef>
                        <a:spcAft>
                          <a:spcPts val="0"/>
                        </a:spcAft>
                        <a:buClrTx/>
                        <a:buSzTx/>
                        <a:buFontTx/>
                        <a:buNone/>
                        <a:tabLst/>
                        <a:defRPr/>
                      </a:pPr>
                      <a:r>
                        <a:rPr kumimoji="0" lang="en-US" sz="800" b="0" i="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More children attended more clubs than the previous year. Same clubs to run next year alongside introducing 2 more.</a:t>
                      </a:r>
                      <a:endParaRPr kumimoji="0" lang="en-GB" sz="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Target girls and SEN children as they had low up take of clubs this year. Data from club registers.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98821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NOSSP affiliation means that we can offer competitive sport at our local secondary school to all age groups. These competitions are against other local schools and lead to county pathways. Year 3 and 4 children reached cross country finals for the county this year.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Transport costs and staff availability to play in football and netball leagues after school.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126708694"/>
              </p:ext>
            </p:extLst>
          </p:nvPr>
        </p:nvGraphicFramePr>
        <p:xfrm>
          <a:off x="315269" y="2169164"/>
          <a:ext cx="5530128" cy="220744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Children in year 5 and year 6 took up top up swimming lessons. Year 6 children who had not reached 25 </a:t>
                      </a:r>
                      <a:r>
                        <a:rPr lang="en-US" sz="700" dirty="0" err="1">
                          <a:latin typeface="Calibri" panose="020F0502020204030204" pitchFamily="34" charset="0"/>
                          <a:cs typeface="Calibri" panose="020F0502020204030204" pitchFamily="34" charset="0"/>
                        </a:rPr>
                        <a:t>metres</a:t>
                      </a:r>
                      <a:r>
                        <a:rPr lang="en-US" sz="700" dirty="0">
                          <a:latin typeface="Calibri" panose="020F0502020204030204" pitchFamily="34" charset="0"/>
                          <a:cs typeface="Calibri" panose="020F0502020204030204" pitchFamily="34" charset="0"/>
                        </a:rPr>
                        <a:t> had additional swimming lessons in the summer term.  Year 5 were also targeted for top up swimming alongside year 6.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Not all the children took up the after school top up swimming offer. </a:t>
                      </a:r>
                    </a:p>
                    <a:p>
                      <a:r>
                        <a:rPr lang="en-US" sz="700" dirty="0">
                          <a:latin typeface="Calibri" panose="020F0502020204030204" pitchFamily="34" charset="0"/>
                          <a:cs typeface="Calibri" panose="020F0502020204030204" pitchFamily="34" charset="0"/>
                        </a:rPr>
                        <a:t>2025-2026 30%.</a:t>
                      </a:r>
                    </a:p>
                    <a:p>
                      <a:r>
                        <a:rPr lang="en-US" sz="700" dirty="0">
                          <a:latin typeface="Calibri" panose="020F0502020204030204" pitchFamily="34" charset="0"/>
                          <a:cs typeface="Calibri" panose="020F0502020204030204" pitchFamily="34" charset="0"/>
                        </a:rPr>
                        <a:t>Multicultural school. Many children have not been to swimming lessons outside school so it difficult to Schieve this just by </a:t>
                      </a:r>
                      <a:r>
                        <a:rPr lang="en-US" sz="700">
                          <a:latin typeface="Calibri" panose="020F0502020204030204" pitchFamily="34" charset="0"/>
                          <a:cs typeface="Calibri" panose="020F0502020204030204" pitchFamily="34" charset="0"/>
                        </a:rPr>
                        <a:t>school swimming and top up.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Staff at </a:t>
                      </a:r>
                      <a:r>
                        <a:rPr lang="en-US" sz="700" dirty="0" err="1">
                          <a:latin typeface="Calibri" panose="020F0502020204030204" pitchFamily="34" charset="0"/>
                          <a:cs typeface="Calibri" panose="020F0502020204030204" pitchFamily="34" charset="0"/>
                        </a:rPr>
                        <a:t>Spiceball</a:t>
                      </a:r>
                      <a:r>
                        <a:rPr lang="en-US" sz="700" dirty="0">
                          <a:latin typeface="Calibri" panose="020F0502020204030204" pitchFamily="34" charset="0"/>
                          <a:cs typeface="Calibri" panose="020F0502020204030204" pitchFamily="34" charset="0"/>
                        </a:rPr>
                        <a:t> have now all completed the Swim England qualification so are now all delivering high quality swimming lessons to all children.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Waiting to change over to swim England criteria in next academic year. </a:t>
                      </a:r>
                    </a:p>
                    <a:p>
                      <a:r>
                        <a:rPr lang="en-US" sz="700" dirty="0">
                          <a:latin typeface="Calibri" panose="020F0502020204030204" pitchFamily="34" charset="0"/>
                          <a:cs typeface="Calibri" panose="020F0502020204030204" pitchFamily="34" charset="0"/>
                        </a:rPr>
                        <a:t>30%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More emphasize put on water safety at swimming lessons. All children completed self-rescue training, regardless of their ability. Water safety talks were carried out to all children in whole school assembly.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Waiting to change over to swim England criteria in next academic year. </a:t>
                      </a:r>
                    </a:p>
                    <a:p>
                      <a:pPr marL="0" marR="0" lvl="0" indent="0" algn="l" defTabSz="575981"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30%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941724205"/>
              </p:ext>
            </p:extLst>
          </p:nvPr>
        </p:nvGraphicFramePr>
        <p:xfrm>
          <a:off x="197588" y="684701"/>
          <a:ext cx="5724635" cy="3408774"/>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338072">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47103">
                <a:tc>
                  <a:txBody>
                    <a:bodyPr/>
                    <a:lstStyle/>
                    <a:p>
                      <a:pPr marL="50800" marR="102870">
                        <a:lnSpc>
                          <a:spcPct val="97000"/>
                        </a:lnSpc>
                        <a:spcBef>
                          <a:spcPts val="90"/>
                        </a:spcBef>
                        <a:buNone/>
                      </a:pPr>
                      <a:r>
                        <a:rPr lang="en-US" sz="800" b="1" i="1" dirty="0">
                          <a:effectLst/>
                          <a:latin typeface="Calibri" panose="020F0502020204030204" pitchFamily="34" charset="0"/>
                          <a:ea typeface="Calibri" panose="020F0502020204030204" pitchFamily="34" charset="0"/>
                        </a:rPr>
                        <a:t>Use Youth Activators to use sport to raise activity levels of all children across the school.</a:t>
                      </a:r>
                      <a:endParaRPr lang="en-US" sz="8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latin typeface="Calibri" panose="020F0502020204030204" pitchFamily="34" charset="0"/>
                          <a:cs typeface="Calibri" panose="020F0502020204030204" pitchFamily="34" charset="0"/>
                        </a:rPr>
                        <a:t>Not all children are active at break and lunchtimes. Requirement for children to engage in ‘Active 60 minutes a day of exercise’. School should provide 30 minutes of this.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latin typeface="Calibri" panose="020F0502020204030204" pitchFamily="34" charset="0"/>
                          <a:cs typeface="Calibri" panose="020F0502020204030204" pitchFamily="34" charset="0"/>
                        </a:rPr>
                        <a:t>Key indicator 2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a:lnSpc>
                          <a:spcPct val="97000"/>
                        </a:lnSpc>
                        <a:spcBef>
                          <a:spcPts val="90"/>
                        </a:spcBef>
                        <a:buNone/>
                      </a:pPr>
                      <a:r>
                        <a:rPr lang="en-US" sz="800" i="1" dirty="0">
                          <a:effectLst/>
                          <a:latin typeface="Calibri" panose="020F0502020204030204" pitchFamily="34" charset="0"/>
                          <a:ea typeface="Calibri" panose="020F0502020204030204" pitchFamily="34" charset="0"/>
                        </a:rPr>
                        <a:t>Youth activators lunchtime clubs now carried on by Young Leaders at playtimes. Children report being more active at lunchtimes. Observations of lunchtime staff. </a:t>
                      </a:r>
                      <a:endParaRPr lang="en-GB" sz="800" dirty="0">
                        <a:effectLst/>
                        <a:latin typeface="Calibri" panose="020F0502020204030204" pitchFamily="34" charset="0"/>
                        <a:ea typeface="Calibri" panose="020F0502020204030204" pitchFamily="34" charset="0"/>
                      </a:endParaRPr>
                    </a:p>
                    <a:p>
                      <a:pPr algn="l">
                        <a:lnSpc>
                          <a:spcPct val="100000"/>
                        </a:lnSpc>
                      </a:pP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0">
                <a:tc>
                  <a:txBody>
                    <a:bodyPr/>
                    <a:lstStyle/>
                    <a:p>
                      <a:pPr marL="50800" marR="102870">
                        <a:lnSpc>
                          <a:spcPct val="97000"/>
                        </a:lnSpc>
                        <a:spcBef>
                          <a:spcPts val="90"/>
                        </a:spcBef>
                        <a:buNone/>
                      </a:pPr>
                      <a:r>
                        <a:rPr lang="en-US" sz="800" b="1" i="1" dirty="0">
                          <a:effectLst/>
                          <a:latin typeface="Calibri" panose="020F0502020204030204" pitchFamily="34" charset="0"/>
                          <a:ea typeface="Calibri" panose="020F0502020204030204" pitchFamily="34" charset="0"/>
                        </a:rPr>
                        <a:t>Increase the variety of after school clubs available to children across the school. </a:t>
                      </a:r>
                      <a:endParaRPr lang="en-GB" sz="800" dirty="0">
                        <a:effectLst/>
                        <a:latin typeface="Calibri" panose="020F0502020204030204" pitchFamily="34" charset="0"/>
                        <a:ea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Many of our children cannot afford to access sport outside of school and this will enable disadvantaged children to have equal opportunities to other children.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Key indicator 4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a:lnSpc>
                          <a:spcPct val="97000"/>
                        </a:lnSpc>
                        <a:spcBef>
                          <a:spcPts val="90"/>
                        </a:spcBef>
                        <a:buNone/>
                      </a:pPr>
                      <a:r>
                        <a:rPr lang="en-US" sz="800" i="1" dirty="0">
                          <a:effectLst/>
                          <a:latin typeface="Calibri" panose="020F0502020204030204" pitchFamily="34" charset="0"/>
                          <a:ea typeface="Calibri" panose="020F0502020204030204" pitchFamily="34" charset="0"/>
                        </a:rPr>
                        <a:t>Football club, tennis club, dance club, multi-sports club, cricket, girls clubs. Questionnaire show children would like the clubs to continue next year and data on GetSet4P.E shows high percentage of children participating in clubs.  </a:t>
                      </a:r>
                      <a:endParaRPr lang="en-GB" sz="800" dirty="0">
                        <a:effectLst/>
                        <a:latin typeface="Calibri" panose="020F0502020204030204" pitchFamily="34" charset="0"/>
                        <a:ea typeface="Calibri" panose="020F0502020204030204" pitchFamily="34" charset="0"/>
                      </a:endParaRPr>
                    </a:p>
                    <a:p>
                      <a:pPr marL="50800">
                        <a:lnSpc>
                          <a:spcPct val="97000"/>
                        </a:lnSpc>
                        <a:spcBef>
                          <a:spcPts val="90"/>
                        </a:spcBef>
                        <a:buNone/>
                      </a:pPr>
                      <a:r>
                        <a:rPr lang="en-US" sz="800" i="1" dirty="0">
                          <a:effectLst/>
                          <a:latin typeface="Calibri" panose="020F0502020204030204" pitchFamily="34" charset="0"/>
                          <a:ea typeface="Calibri" panose="020F0502020204030204" pitchFamily="34" charset="0"/>
                        </a:rPr>
                        <a:t> </a:t>
                      </a:r>
                      <a:endParaRPr lang="en-GB" sz="800" dirty="0">
                        <a:effectLst/>
                        <a:latin typeface="Calibri" panose="020F0502020204030204" pitchFamily="34" charset="0"/>
                        <a:ea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i="1" dirty="0">
                          <a:effectLst/>
                          <a:latin typeface="Calibri" panose="020F0502020204030204" pitchFamily="34" charset="0"/>
                          <a:ea typeface="Calibri" panose="020F0502020204030204" pitchFamily="34" charset="0"/>
                        </a:rPr>
                        <a:t>Purchase differentiated equipment. </a:t>
                      </a: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marR="102870" lvl="0" indent="0" algn="l" defTabSz="575981" rtl="0" eaLnBrk="1" fontAlgn="auto" latinLnBrk="0" hangingPunct="1">
                        <a:lnSpc>
                          <a:spcPct val="97000"/>
                        </a:lnSpc>
                        <a:spcBef>
                          <a:spcPts val="90"/>
                        </a:spcBef>
                        <a:spcAft>
                          <a:spcPts val="0"/>
                        </a:spcAft>
                        <a:buClrTx/>
                        <a:buSzTx/>
                        <a:buFontTx/>
                        <a:buNone/>
                        <a:tabLst/>
                        <a:defRPr/>
                      </a:pPr>
                      <a:r>
                        <a:rPr kumimoji="0" lang="en-US" sz="800" b="1" i="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Promoting inclusive practice in class P.E lessons across the school by </a:t>
                      </a: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Key indicator 2,3,5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Lesson observations. Pupil voice.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DDA4F-04FA-B0C2-0DAF-5797781BF451}"/>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06DB284-DD97-FDCA-A0F3-710C177844D5}"/>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CAABC36F-AD92-0B2E-41B5-69A7E09777A6}"/>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0E4A67D-B73A-D7A4-648D-15FB2653B29D}"/>
              </a:ext>
            </a:extLst>
          </p:cNvPr>
          <p:cNvGraphicFramePr>
            <a:graphicFrameLocks noGrp="1"/>
          </p:cNvGraphicFramePr>
          <p:nvPr>
            <p:extLst>
              <p:ext uri="{D42A27DB-BD31-4B8C-83A1-F6EECF244321}">
                <p14:modId xmlns:p14="http://schemas.microsoft.com/office/powerpoint/2010/main" val="1330249481"/>
              </p:ext>
            </p:extLst>
          </p:nvPr>
        </p:nvGraphicFramePr>
        <p:xfrm>
          <a:off x="197588" y="684701"/>
          <a:ext cx="5724635" cy="1847340"/>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338072">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47103">
                <a:tc>
                  <a:txBody>
                    <a:bodyPr/>
                    <a:lstStyle/>
                    <a:p>
                      <a:pPr marL="50800" marR="102870">
                        <a:lnSpc>
                          <a:spcPct val="97000"/>
                        </a:lnSpc>
                        <a:spcBef>
                          <a:spcPts val="90"/>
                        </a:spcBef>
                        <a:buNone/>
                      </a:pPr>
                      <a:r>
                        <a:rPr lang="en-US" sz="800" b="1" i="1" dirty="0">
                          <a:effectLst/>
                          <a:latin typeface="Calibri" panose="020F0502020204030204" pitchFamily="34" charset="0"/>
                          <a:ea typeface="Calibri" panose="020F0502020204030204" pitchFamily="34" charset="0"/>
                        </a:rPr>
                        <a:t>Use of PE mentor to work alongside new members of staff to increase confidence and competence to deliver high quality PE.</a:t>
                      </a:r>
                      <a:endParaRPr lang="en-US" sz="8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effectLst/>
                          <a:latin typeface="Calibri" panose="020F0502020204030204" pitchFamily="34" charset="0"/>
                          <a:ea typeface="Calibri" panose="020F0502020204030204" pitchFamily="34" charset="0"/>
                        </a:rPr>
                        <a:t>Targeted staff identified to work with PE mentor to team teach lessons, increase competence and instill confidence in their own ability. To model high quality P.E. </a:t>
                      </a: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latin typeface="Calibri" panose="020F0502020204030204" pitchFamily="34" charset="0"/>
                          <a:cs typeface="Calibri" panose="020F0502020204030204" pitchFamily="34" charset="0"/>
                        </a:rPr>
                        <a:t>Key indicator 2, 3,4,5</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i="1" dirty="0">
                          <a:effectLst/>
                          <a:latin typeface="Calibri" panose="020F0502020204030204" pitchFamily="34" charset="0"/>
                          <a:ea typeface="Calibri" panose="020F0502020204030204" pitchFamily="34" charset="0"/>
                        </a:rPr>
                        <a:t>Those staff who worked with the PE mentor reported increased confidence and competence to deliver HQ PE. Lesson observations by P.E lead show high quality P.E.</a:t>
                      </a: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50800" marR="102870">
                        <a:lnSpc>
                          <a:spcPct val="97000"/>
                        </a:lnSpc>
                        <a:spcBef>
                          <a:spcPts val="90"/>
                        </a:spcBef>
                        <a:buNone/>
                      </a:pPr>
                      <a:r>
                        <a:rPr lang="en-US" sz="800" b="1" i="1" dirty="0">
                          <a:effectLst/>
                          <a:latin typeface="Calibri" panose="020F0502020204030204" pitchFamily="34" charset="0"/>
                          <a:ea typeface="Calibri" panose="020F0502020204030204" pitchFamily="34" charset="0"/>
                        </a:rPr>
                        <a:t>To increase participation in competitive sport throughout the year. </a:t>
                      </a:r>
                      <a:endParaRPr lang="en-GB" sz="800" dirty="0">
                        <a:effectLst/>
                        <a:latin typeface="Calibri" panose="020F0502020204030204" pitchFamily="34" charset="0"/>
                        <a:ea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To enable children gifted and talented in sport to be able to achieve to the best of their ability.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Key indicator 4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a:lnSpc>
                          <a:spcPct val="97000"/>
                        </a:lnSpc>
                        <a:spcBef>
                          <a:spcPts val="90"/>
                        </a:spcBef>
                        <a:buNone/>
                      </a:pPr>
                      <a:r>
                        <a:rPr lang="en-US" sz="800" i="1" dirty="0">
                          <a:effectLst/>
                          <a:latin typeface="Calibri" panose="020F0502020204030204" pitchFamily="34" charset="0"/>
                          <a:ea typeface="Calibri" panose="020F0502020204030204" pitchFamily="34" charset="0"/>
                        </a:rPr>
                        <a:t>Children in Year 3-5 reached the finals of their athletics and sports hall tournaments.</a:t>
                      </a: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bl>
          </a:graphicData>
        </a:graphic>
      </p:graphicFrame>
    </p:spTree>
    <p:extLst>
      <p:ext uri="{BB962C8B-B14F-4D97-AF65-F5344CB8AC3E}">
        <p14:creationId xmlns:p14="http://schemas.microsoft.com/office/powerpoint/2010/main" val="3652804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802911898"/>
              </p:ext>
            </p:extLst>
          </p:nvPr>
        </p:nvGraphicFramePr>
        <p:xfrm>
          <a:off x="241825" y="485549"/>
          <a:ext cx="5530128" cy="3947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75805">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84789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b="0" dirty="0">
                          <a:effectLst/>
                          <a:latin typeface="Calibri" panose="020F0502020204030204" pitchFamily="34" charset="0"/>
                          <a:ea typeface="Calibri" panose="020F0502020204030204" pitchFamily="34" charset="0"/>
                          <a:cs typeface="Calibri" panose="020F0502020204030204" pitchFamily="34" charset="0"/>
                        </a:rPr>
                        <a:t>Embed school games values throughout P.E lessons to enable children to develop their social, emotional and thinking skills through P.E</a:t>
                      </a:r>
                      <a:endParaRPr lang="en-US" sz="800" b="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800"/>
                        </a:spcAft>
                        <a:buNone/>
                      </a:pPr>
                      <a:r>
                        <a:rPr lang="en-GB" sz="800" b="0" dirty="0">
                          <a:effectLst/>
                          <a:latin typeface="Calibri" panose="020F0502020204030204" pitchFamily="34" charset="0"/>
                          <a:ea typeface="Calibri" panose="020F0502020204030204" pitchFamily="34" charset="0"/>
                          <a:cs typeface="Calibri" panose="020F0502020204030204" pitchFamily="34" charset="0"/>
                        </a:rPr>
                        <a:t>P.E board will show names of a children from each class that have achieved each value each term. They will be collected in and given out in assembly at the end of each short term. </a:t>
                      </a:r>
                    </a:p>
                    <a:p>
                      <a:pPr>
                        <a:lnSpc>
                          <a:spcPct val="107000"/>
                        </a:lnSpc>
                        <a:spcAft>
                          <a:spcPts val="800"/>
                        </a:spcAft>
                        <a:buNone/>
                      </a:pPr>
                      <a:r>
                        <a:rPr lang="en-GB" sz="800" b="0" dirty="0">
                          <a:effectLst/>
                          <a:latin typeface="Calibri" panose="020F0502020204030204" pitchFamily="34" charset="0"/>
                          <a:ea typeface="Calibri" panose="020F0502020204030204" pitchFamily="34" charset="0"/>
                          <a:cs typeface="Calibri" panose="020F0502020204030204" pitchFamily="34" charset="0"/>
                        </a:rPr>
                        <a:t>Also collect pupil voice.</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Children will be able to say which school games values they have developed through their P.E lesson – team building, resilience, leadership, determination, honesty, passion, self-belief, respect. </a:t>
                      </a:r>
                    </a:p>
                    <a:p>
                      <a:pPr algn="l">
                        <a:lnSpc>
                          <a:spcPct val="100000"/>
                        </a:lnSpc>
                      </a:pPr>
                      <a:r>
                        <a:rPr lang="en-US" sz="800" dirty="0">
                          <a:solidFill>
                            <a:schemeClr val="tx1"/>
                          </a:solidFill>
                          <a:latin typeface="Calibri" panose="020F0502020204030204" pitchFamily="34" charset="0"/>
                          <a:cs typeface="Calibri" panose="020F0502020204030204" pitchFamily="34" charset="0"/>
                        </a:rPr>
                        <a:t>Teachers will observe the school games value and introduce it along with the learning objective.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Collecting pupil voice through talking with a range of pupils from each year group on a termly basis.</a:t>
                      </a:r>
                    </a:p>
                    <a:p>
                      <a:pPr algn="l">
                        <a:lnSpc>
                          <a:spcPct val="100000"/>
                        </a:lnSpc>
                      </a:pPr>
                      <a:r>
                        <a:rPr lang="en-US" sz="800" dirty="0" err="1">
                          <a:solidFill>
                            <a:schemeClr val="tx1"/>
                          </a:solidFill>
                          <a:latin typeface="Calibri" panose="020F0502020204030204" pitchFamily="34" charset="0"/>
                          <a:cs typeface="Calibri" panose="020F0502020204030204" pitchFamily="34" charset="0"/>
                        </a:rPr>
                        <a:t>Surverys</a:t>
                      </a:r>
                      <a:r>
                        <a:rPr lang="en-US" sz="800" dirty="0">
                          <a:solidFill>
                            <a:schemeClr val="tx1"/>
                          </a:solidFill>
                          <a:latin typeface="Calibri" panose="020F0502020204030204" pitchFamily="34" charset="0"/>
                          <a:cs typeface="Calibri" panose="020F0502020204030204" pitchFamily="34" charset="0"/>
                        </a:rPr>
                        <a:t> will be given to teachers before and after for them to assess children’s value before and after introducing the values each term. </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7580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17217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On the P.E board in the school hall there is a range of school values with names on that have been nominated by teachers.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Now that this is imbedded children have started to nominate each other at the end of each lesson, taking ownership away from the teacher and making it more sustainable.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Certificates on the P.E board.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from each year group are on the board.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Survey showed every class in the school is using it.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£100 to buy holders for certificates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2830977858"/>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raise the profile of P.E across the whole school, using P.E to secure outdoor, cross-curricular learning.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Use sport premium money to introduce orienteering to the curriculum.  Cross Curricular orienteering will need to train all staff in how to teach the orienteering part of the P.E curriculum as well as how this can be used to develop cross-curricular outdoor, active learning.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Purchase resources needed to add around school and enable teachers to access the program and resources.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in all year groups learning all areas of the curriculum outdoors. Children being able to make links in their learning. Children being able to self-assess their work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development plan.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Teacher surveys.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carried out termly.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Adding in additional support and CPD for teachers at staff meetings.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are now more confident to teach orienteering on the curriculum.  SEN children and girls are also being more active during normal lessons.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in school are more active. Pupils are now able to make links in their learning, and their sticky knowledge has improved.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Markers on the playground are permanently installed. P.E lead has lots of additional markers, so once children have used the markers a lot of times, they can be interchanged.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Access to all resources means teachers can independently continue their CPD throughout the year and access in their PPA.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It also fits with our P.E curriculum so additional planning can be found on GetSet4P.4. Activities. Are differentiated for SEN children.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curriculum shows all year groups, including EYFS do orienteering at least once a term.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meeting minutes show that all teachers have completed the training by trained cross-curricular orienteering staff.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£3250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345192184"/>
              </p:ext>
            </p:extLst>
          </p:nvPr>
        </p:nvGraphicFramePr>
        <p:xfrm>
          <a:off x="294842" y="694098"/>
          <a:ext cx="5530128" cy="34594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kumimoji="0" lang="en-US" sz="800" b="0" i="1"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To offer disadvantaged children equal access to alternative sports that would not access outside school</a:t>
                      </a: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Surveying the children to see which alternative sports they want to try and which they do not do outside school.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Finding a sport that is not on the primary school curriculum.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Talking to teachers about the needs of the children in their class. </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All children will be able to boost their confidence and try something they might not have seen as sport. </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Children developing their confidence and resilience which is part of our school improvement plan.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Photographic evidence </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Pupil voice after the event to see which skills the children feel they have developed and how they enjoyed the activity.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Children all developed their resilience when they went up the climbing wall. Even children who were unsure gave it a go and built up their self-esteem.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There is a climbing wall in Banbury that we can use to take children on trips to, especially targeting SEN and disadvantaged children.</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BMX workshop offers skateboarding and if booked early for next year, a discount.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Photos in whole school P.E book along with pupil voice.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100% of children including the SEN children in the upper room went up the climbing wall.</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All Year 6 children completed the BMX workshop including the SEN children who have alternative provision.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£760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£850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64089428"/>
              </p:ext>
            </p:extLst>
          </p:nvPr>
        </p:nvGraphicFramePr>
        <p:xfrm>
          <a:off x="294842" y="694098"/>
          <a:ext cx="5530128" cy="33680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800"/>
                        </a:spcAft>
                        <a:buNone/>
                      </a:pPr>
                      <a:r>
                        <a:rPr lang="en-GB" sz="800" b="0" dirty="0">
                          <a:effectLst/>
                          <a:latin typeface="Calibri" panose="020F0502020204030204" pitchFamily="34" charset="0"/>
                          <a:ea typeface="Calibri" panose="020F0502020204030204" pitchFamily="34" charset="0"/>
                          <a:cs typeface="Calibri" panose="020F0502020204030204" pitchFamily="34" charset="0"/>
                        </a:rPr>
                        <a:t>Raise the participation of competitive level sport in KS2, especially with girls</a:t>
                      </a:r>
                      <a:r>
                        <a:rPr lang="en-GB" sz="800" b="1" dirty="0">
                          <a:effectLst/>
                          <a:latin typeface="Calibri" panose="020F0502020204030204" pitchFamily="34" charset="0"/>
                          <a:ea typeface="Calibri" panose="020F0502020204030204" pitchFamily="34" charset="0"/>
                          <a:cs typeface="Calibri" panose="020F0502020204030204" pitchFamily="34" charset="0"/>
                        </a:rPr>
                        <a:t>. </a:t>
                      </a:r>
                      <a:endParaRPr kumimoji="0" lang="en-US" sz="700" b="0" i="1"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Enter into the school netball league. Buy new kit for netball league. Use P.E coach to set up a gymnastics club and compete in local tournaments. Set up more lunch time and after school clubs so children can train to a high standard</a:t>
                      </a:r>
                      <a:r>
                        <a:rPr lang="en-US" sz="600" dirty="0">
                          <a:solidFill>
                            <a:schemeClr val="tx1"/>
                          </a:solidFill>
                          <a:latin typeface="Calibri" panose="020F0502020204030204" pitchFamily="34" charset="0"/>
                          <a:cs typeface="Calibri" panose="020F0502020204030204" pitchFamily="34" charset="0"/>
                        </a:rPr>
                        <a:t>.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More girls in Key Stage 2 competing in competitions within the wider partnership of schools. Children attending matches with other schools.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Fixtures from netball league matches and results from gymnastics competitions. Club lists will show more girls taken part.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We were able to set up a gymnastics club at lunchtimes run by an experienced gymnastics coach. Girls entered into gymnastics competitions at our local gymnastics club outside of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alibri" panose="020F0502020204030204" pitchFamily="34" charset="0"/>
                          <a:cs typeface="Calibri" panose="020F0502020204030204" pitchFamily="34" charset="0"/>
                        </a:rPr>
                        <a:t>We have a member of staff who can drive the minibus to take the children to competitions. We are now in the league and have adults who can support matches so this can be carried on next year. New uniform brought for gymnastics and netball, so children look professional and smart when competing against other schools. Obtained contact numbers from coaches and P.E leads at other schools to set up matches.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Photos show children who competed individually winning gold medals for their floor routines.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We won our pool in the netball league and came second in the final.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£400</a:t>
                      </a:r>
                    </a:p>
                    <a:p>
                      <a:pPr algn="l">
                        <a:lnSpc>
                          <a:spcPct val="100000"/>
                        </a:lnSpc>
                      </a:pPr>
                      <a:endParaRPr lang="en-US" sz="8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2134480656"/>
              </p:ext>
            </p:extLst>
          </p:nvPr>
        </p:nvGraphicFramePr>
        <p:xfrm>
          <a:off x="294842" y="694098"/>
          <a:ext cx="5530128" cy="34290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To enable KS1 and EYFS children to be able to ride a bike safely and improve their gross motor skills.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Book pro ride cycling to train all staff in EYFS and Key Stage One to deliver sessions on a weekly basis. Check bikes already in EYFS and maintain them by blowing up </a:t>
                      </a:r>
                      <a:r>
                        <a:rPr lang="en-US" sz="800" dirty="0" err="1">
                          <a:solidFill>
                            <a:schemeClr val="tx1"/>
                          </a:solidFill>
                          <a:latin typeface="Calibri" panose="020F0502020204030204" pitchFamily="34" charset="0"/>
                          <a:cs typeface="Calibri" panose="020F0502020204030204" pitchFamily="34" charset="0"/>
                        </a:rPr>
                        <a:t>tyres</a:t>
                      </a:r>
                      <a:r>
                        <a:rPr lang="en-US" sz="800" dirty="0">
                          <a:solidFill>
                            <a:schemeClr val="tx1"/>
                          </a:solidFill>
                          <a:latin typeface="Calibri" panose="020F0502020204030204" pitchFamily="34" charset="0"/>
                          <a:cs typeface="Calibri" panose="020F0502020204030204" pitchFamily="34" charset="0"/>
                        </a:rPr>
                        <a:t> and checking for any repairs. Purchase new balance bikes as needed once they have been audited. </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Children will be more confident to ride a bike and understand how to save when riding and that we must always wear a helmet. </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All children will leave Key Stage One being able to ride a bike with or without stabilizers.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Assessment showing who can confidently ride a bike.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Survey before and after of how confident children feel riding a bike.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Parent voice on how they are using bikes at home</a:t>
                      </a:r>
                      <a:r>
                        <a:rPr lang="en-US" sz="600" dirty="0">
                          <a:solidFill>
                            <a:schemeClr val="tx1"/>
                          </a:solidFill>
                          <a:latin typeface="Calibri" panose="020F0502020204030204" pitchFamily="34" charset="0"/>
                          <a:cs typeface="Calibri" panose="020F0502020204030204" pitchFamily="34" charset="0"/>
                        </a:rPr>
                        <a:t>.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Children are now confident to ride bikes. Improvement seen in children’s balancing ability and being able to ride around a course.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A bike kit has been purchased to help maintain the bikes. The staff have all been trained on how to use the program and have access to the planning so can carry it out as part of the curriculum.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Data </a:t>
                      </a:r>
                      <a:r>
                        <a:rPr lang="en-US" sz="800">
                          <a:solidFill>
                            <a:schemeClr val="tx1"/>
                          </a:solidFill>
                          <a:latin typeface="Calibri" panose="020F0502020204030204" pitchFamily="34" charset="0"/>
                          <a:cs typeface="Calibri" panose="020F0502020204030204" pitchFamily="34" charset="0"/>
                        </a:rPr>
                        <a:t>showing disadvantaged </a:t>
                      </a:r>
                      <a:r>
                        <a:rPr lang="en-US" sz="800" dirty="0">
                          <a:solidFill>
                            <a:schemeClr val="tx1"/>
                          </a:solidFill>
                          <a:latin typeface="Calibri" panose="020F0502020204030204" pitchFamily="34" charset="0"/>
                          <a:cs typeface="Calibri" panose="020F0502020204030204" pitchFamily="34" charset="0"/>
                        </a:rPr>
                        <a:t>children are able to ride a bike.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b="1" dirty="0">
                          <a:solidFill>
                            <a:schemeClr val="tx1"/>
                          </a:solidFill>
                          <a:latin typeface="Calibri" panose="020F0502020204030204" pitchFamily="34" charset="0"/>
                          <a:cs typeface="Calibri" panose="020F0502020204030204" pitchFamily="34" charset="0"/>
                        </a:rPr>
                        <a:t>£525</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261</TotalTime>
  <Words>3707</Words>
  <Application>Microsoft Office PowerPoint</Application>
  <PresentationFormat>Custom</PresentationFormat>
  <Paragraphs>370</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Clair Pavely</cp:lastModifiedBy>
  <cp:revision>24</cp:revision>
  <dcterms:created xsi:type="dcterms:W3CDTF">2025-10-08T18:09:30Z</dcterms:created>
  <dcterms:modified xsi:type="dcterms:W3CDTF">2026-07-02T12:16:50Z</dcterms:modified>
</cp:coreProperties>
</file>